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8" r:id="rId43"/>
    <p:sldId id="296"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vmlDrawing" Target="../drawings/vmlDrawing3.vml"/><Relationship Id="rId7" Type="http://schemas.openxmlformats.org/officeDocument/2006/relationships/slideLayout" Target="../slideLayouts/slideLayout7.xml"/><Relationship Id="rId6" Type="http://schemas.openxmlformats.org/officeDocument/2006/relationships/image" Target="../media/image9.wmf"/><Relationship Id="rId5" Type="http://schemas.openxmlformats.org/officeDocument/2006/relationships/oleObject" Target="../embeddings/oleObject8.bin"/><Relationship Id="rId4" Type="http://schemas.openxmlformats.org/officeDocument/2006/relationships/image" Target="../media/image8.wmf"/><Relationship Id="rId3" Type="http://schemas.openxmlformats.org/officeDocument/2006/relationships/oleObject" Target="../embeddings/oleObject7.bin"/><Relationship Id="rId2" Type="http://schemas.openxmlformats.org/officeDocument/2006/relationships/image" Target="../media/image5.wmf"/><Relationship Id="rId1"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oleObject" Target="../embeddings/oleObject5.bin"/><Relationship Id="rId2" Type="http://schemas.openxmlformats.org/officeDocument/2006/relationships/image" Target="../media/image5.wmf"/><Relationship Id="rId1"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化学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16255"/>
            <a:ext cx="10734040" cy="583120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海水中化学资源的利用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从海水中获取能源</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从海水中提取铀和重水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用于核能开发。</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开发潮汐能、波浪能等新型能源。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958080" y="887095"/>
            <a:ext cx="4039235" cy="333375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75055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三、煤、石油和天然气的综合利用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518140" cy="59315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（一）煤的综合利用</a:t>
            </a: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煤的组成</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物质组成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有机物和少量无机物组成的复杂混合物。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元素组成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主要含碳元素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还含有少量氢、氧、氮、硫等元素。</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煤的综合利用</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化</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煤的干馏。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煤的干馏是指将煤隔绝空气加强热使煤中的有机物分解的过程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工业上也称煤的焦化。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发生的变化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煤的干馏过程中发生一系列复杂的化学反应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煤的干馏是一个复杂的物理变化和化学变化过程。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煤干馏的产品及用途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煤焦油、焦炭、粗氨水、粗苯、焦炉气。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1"/>
          <a:stretch>
            <a:fillRect/>
          </a:stretch>
        </p:blipFill>
        <p:spPr>
          <a:xfrm>
            <a:off x="708025" y="1062990"/>
            <a:ext cx="10810875" cy="3895725"/>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84150"/>
            <a:ext cx="10518140" cy="667385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煤的气化。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将煤转化为可燃性气体。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:C(s)+H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O(g)    CO(g)+H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(g)</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煤的液化。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把煤转化成液体燃料的过程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分类</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直接液化和间接液化。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直接液化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+H2</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液体燃料。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间接液化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CO+H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甲醇。</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（二）石油的综合利用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石油的形成及成分</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古代动植物遗体经过非常复杂的变化而形成的。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元素组成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碳、氢、硫、氧、氮等。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物质组成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石油是由多种碳氢化合物组成的混合物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主要是多种烷烃、</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环烷烃和芳香烃等。</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8" name="对象 7"/>
          <p:cNvGraphicFramePr/>
          <p:nvPr/>
        </p:nvGraphicFramePr>
        <p:xfrm>
          <a:off x="4811395" y="1283335"/>
          <a:ext cx="546735" cy="416560"/>
        </p:xfrm>
        <a:graphic>
          <a:graphicData uri="http://schemas.openxmlformats.org/presentationml/2006/ole">
            <mc:AlternateContent xmlns:mc="http://schemas.openxmlformats.org/markup-compatibility/2006">
              <mc:Choice xmlns:v="urn:schemas-microsoft-com:vml" Requires="v">
                <p:oleObj spid="_x0000_s9" name="" r:id="rId1" imgW="575310" imgH="389255" progId="Equation.KSEE3">
                  <p:embed/>
                </p:oleObj>
              </mc:Choice>
              <mc:Fallback>
                <p:oleObj name="" r:id="rId1" imgW="575310" imgH="389255" progId="Equation.KSEE3">
                  <p:embed/>
                  <p:pic>
                    <p:nvPicPr>
                      <p:cNvPr id="0" name="图片 8"/>
                      <p:cNvPicPr/>
                      <p:nvPr/>
                    </p:nvPicPr>
                    <p:blipFill>
                      <a:blip r:embed="rId2"/>
                      <a:stretch>
                        <a:fillRect/>
                      </a:stretch>
                    </p:blipFill>
                    <p:spPr>
                      <a:xfrm>
                        <a:off x="4811395" y="1283335"/>
                        <a:ext cx="546735" cy="416560"/>
                      </a:xfrm>
                      <a:prstGeom prst="rect">
                        <a:avLst/>
                      </a:prstGeom>
                    </p:spPr>
                  </p:pic>
                </p:oleObj>
              </mc:Fallback>
            </mc:AlternateContent>
          </a:graphicData>
        </a:graphic>
      </p:graphicFrame>
      <p:graphicFrame>
        <p:nvGraphicFramePr>
          <p:cNvPr id="3" name="对象 2"/>
          <p:cNvGraphicFramePr/>
          <p:nvPr/>
        </p:nvGraphicFramePr>
        <p:xfrm>
          <a:off x="1671320" y="3032125"/>
          <a:ext cx="1051560" cy="494030"/>
        </p:xfrm>
        <a:graphic>
          <a:graphicData uri="http://schemas.openxmlformats.org/presentationml/2006/ole">
            <mc:AlternateContent xmlns:mc="http://schemas.openxmlformats.org/markup-compatibility/2006">
              <mc:Choice xmlns:v="urn:schemas-microsoft-com:vml" Requires="v">
                <p:oleObj spid="_x0000_s4" name="" r:id="rId3" imgW="965835" imgH="403860" progId="Equation.KSEE3">
                  <p:embed/>
                </p:oleObj>
              </mc:Choice>
              <mc:Fallback>
                <p:oleObj name="" r:id="rId3" imgW="965835" imgH="403860" progId="Equation.KSEE3">
                  <p:embed/>
                  <p:pic>
                    <p:nvPicPr>
                      <p:cNvPr id="0" name="图片 3"/>
                      <p:cNvPicPr/>
                      <p:nvPr/>
                    </p:nvPicPr>
                    <p:blipFill>
                      <a:blip r:embed="rId4"/>
                      <a:stretch>
                        <a:fillRect/>
                      </a:stretch>
                    </p:blipFill>
                    <p:spPr>
                      <a:xfrm>
                        <a:off x="1671320" y="3032125"/>
                        <a:ext cx="1051560" cy="494030"/>
                      </a:xfrm>
                      <a:prstGeom prst="rect">
                        <a:avLst/>
                      </a:prstGeom>
                    </p:spPr>
                  </p:pic>
                </p:oleObj>
              </mc:Fallback>
            </mc:AlternateContent>
          </a:graphicData>
        </a:graphic>
      </p:graphicFrame>
      <p:graphicFrame>
        <p:nvGraphicFramePr>
          <p:cNvPr id="5" name="对象 4"/>
          <p:cNvGraphicFramePr/>
          <p:nvPr/>
        </p:nvGraphicFramePr>
        <p:xfrm>
          <a:off x="3388360" y="3088640"/>
          <a:ext cx="1008380" cy="437515"/>
        </p:xfrm>
        <a:graphic>
          <a:graphicData uri="http://schemas.openxmlformats.org/presentationml/2006/ole">
            <mc:AlternateContent xmlns:mc="http://schemas.openxmlformats.org/markup-compatibility/2006">
              <mc:Choice xmlns:v="urn:schemas-microsoft-com:vml" Requires="v">
                <p:oleObj spid="_x0000_s6" name="" r:id="rId5" imgW="951865" imgH="403860" progId="Equation.KSEE3">
                  <p:embed/>
                </p:oleObj>
              </mc:Choice>
              <mc:Fallback>
                <p:oleObj name="" r:id="rId5" imgW="951865" imgH="403860" progId="Equation.KSEE3">
                  <p:embed/>
                  <p:pic>
                    <p:nvPicPr>
                      <p:cNvPr id="0" name="图片 5"/>
                      <p:cNvPicPr/>
                      <p:nvPr/>
                    </p:nvPicPr>
                    <p:blipFill>
                      <a:blip r:embed="rId6"/>
                      <a:stretch>
                        <a:fillRect/>
                      </a:stretch>
                    </p:blipFill>
                    <p:spPr>
                      <a:xfrm>
                        <a:off x="3388360" y="3088640"/>
                        <a:ext cx="1008380" cy="437515"/>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235585"/>
            <a:ext cx="10638790" cy="662241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石油的炼制</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石油的分馏。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利用原油中各种烃的沸点不同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逐步升温使烃汽化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再经冷凝将烃分离成不同沸点范围的产物的过程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石油分馏得到的各种馏分是混合物。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设备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加热炉和分馏塔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分类</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常压分馏得石油气、汽油、煤油、柴油、重油。减压分馏得柴油、燃料油、石蜡、沥青、润滑油。</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石油的裂化。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在一定条件下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把相对分子质量大、沸点高的烃断裂为相对分子质量小、沸点低的烃的过程。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目的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提高轻质油的产量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特别是提高汽油的产量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此时得到的汽油称为</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裂化汽油。</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sym typeface="+mn-ea"/>
              </a:rPr>
              <a:t>    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原理：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892425" y="5887720"/>
            <a:ext cx="4083685" cy="64008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285750"/>
            <a:ext cx="10577830" cy="657225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石油的裂解。</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即深度裂化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在高温下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使具有长链分子的烃断裂成乙烯、丙烯、丁烯等各种短链的气态烃和少量液态烃的过程。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目的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获得乙烯、丙烯等短链气态不饱和烃。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裂解反应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石油的催化重整。</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概念</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石油在加热和催化剂的作用下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可以通过结构的重新调整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使链状烃转化为环状烃。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sym typeface="+mn-ea"/>
              </a:rPr>
              <a:t>    ②</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目的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使链状烃转化为环状烃</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获得芳香烃。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sym typeface="+mn-ea"/>
              </a:rPr>
              <a:t>    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产品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苯或甲苯等化工原料。</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494155" y="2703830"/>
            <a:ext cx="8639175" cy="628650"/>
          </a:xfrm>
          <a:prstGeom prst="rect">
            <a:avLst/>
          </a:prstGeom>
        </p:spPr>
      </p:pic>
      <p:pic>
        <p:nvPicPr>
          <p:cNvPr id="5" name="图片 4"/>
          <p:cNvPicPr>
            <a:picLocks noChangeAspect="1"/>
          </p:cNvPicPr>
          <p:nvPr/>
        </p:nvPicPr>
        <p:blipFill>
          <a:blip r:embed="rId2"/>
          <a:stretch>
            <a:fillRect/>
          </a:stretch>
        </p:blipFill>
        <p:spPr>
          <a:xfrm>
            <a:off x="922655" y="3429000"/>
            <a:ext cx="6467475" cy="61912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726440"/>
            <a:ext cx="10697845" cy="613156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（三）天然气的综合利用</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天然气的组成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主要成分是甲烷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还含有少量乙烷、丁烷、戊烷、二氧化碳、一氧化碳、硫化氢等。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天然气的加工及利用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天然气是一种清洁的化石燃料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日常生活用作燃料。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化工生产中天然气主要用于合成氨和生产甲醇等。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第二节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化学品的合理使用</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854075"/>
            <a:ext cx="1073404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一、化学品的分类</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437640"/>
            <a:ext cx="10733405" cy="542036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（一）大宗化学品</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如乙烯、硫酸、纯碱、化肥等。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精细化学品</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如医药、农药、日用化学品、食品添加剂等。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1843405"/>
            <a:ext cx="9265285" cy="2830195"/>
          </a:xfrm>
          <a:prstGeom prst="rect">
            <a:avLst/>
          </a:prstGeom>
          <a:noFill/>
        </p:spPr>
        <p:txBody>
          <a:bodyPr wrap="square" rtlCol="0">
            <a:spAutoFit/>
          </a:bodyPr>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第八章</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en-US" altLang="zh-CN" sz="40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化学与可持续发展</a:t>
            </a:r>
            <a:endPar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75055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二、化肥、农药的合理施用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518140" cy="59315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（一）化肥的合理施用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农业生产中常见的化肥</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氮肥、磷肥、钾肥、复合肥等都是农业生产中常见的化学肥料。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合理施用化肥应考虑的因素</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土壤酸碱性、作物营养状况、化肥本身的性质。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应用实例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硝酸铵是一种高效氮肥</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但受热或经撞击易发生爆炸</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因此必须改良处理后才能施用。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草木灰和铵态氮肥混合施用时会产生氨气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从而导致铵态氮肥的肥效降低。</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28980" y="445770"/>
            <a:ext cx="10733405" cy="6412230"/>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不合理施用化肥的危害</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水体污染</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由于很多化肥易溶于水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过量施用不仅浪费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而且部分化肥会随着雨水流入河流和湖泊</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造成水体富营养化、产生水华等污染现象。</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危害土壤</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影响土壤的酸碱性和土壤结构</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（二）农药的合理施用</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农药的种类</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天然植物农药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除虫菊、烟草。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无机农药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波尔多液、石灰硫黄合剂。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有机合成农药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有机氯农药、有机磷农药、氨基甲酸酯和拟除虫菊酯类农药。</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农药的发展方向</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高效、低毒和低残留是现代农药的发展方向。</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16915"/>
            <a:ext cx="10607675" cy="400558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农药对生态系统和自然环境的影响</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农药对生态系统和自然环境影响是广泛而复杂的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农药可能会破坏害虫与天敌之间的生态平衡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一些害虫还会产生抗药性。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蜜蜂等传粉昆虫对农药很敏感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大量用药容易引起这些昆虫的大量死亡。</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农药施用方法、用量和时机不当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会造成土壤和作物的农药残留超标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以及大气、地表水和地下水的污染。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801370" y="533400"/>
            <a:ext cx="1073404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三、合理用药</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116965"/>
            <a:ext cx="10518140" cy="5741035"/>
          </a:xfrm>
          <a:prstGeom prst="rect">
            <a:avLst/>
          </a:prstGeom>
          <a:noFill/>
        </p:spPr>
        <p:txBody>
          <a:bodyPr wrap="square" rtlCol="0">
            <a:noAutofit/>
          </a:bodyPr>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（一）药物的分类</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按照来源分为天然药物和合成药物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现有的药物中大部分属于合成药物。按照作用分抗酸药、解热镇痛药、抗生素、合成抗菌药、安眠药、镇静药、止泻药等。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（二）药物在人体内的作用方式</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通过改变机体细胞周围的物理、化学环境而发挥药效</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如抗酸药。通过药物分子与机体生物大分子的功能基团结合而发挥药效</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其分子结构与生物活性密切相关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如磺胺类药物等。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734040" cy="593153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（三）解热镇痛药</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阿司匹林</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化学名称</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阿司匹林的化学名称为乙酰水杨酸。</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制备</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以水杨酸为原料制取阿司匹林的化学方程式为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620635" y="2540000"/>
            <a:ext cx="3476625" cy="1190625"/>
          </a:xfrm>
          <a:prstGeom prst="rect">
            <a:avLst/>
          </a:prstGeom>
        </p:spPr>
      </p:pic>
      <p:pic>
        <p:nvPicPr>
          <p:cNvPr id="3" name="图片 2"/>
          <p:cNvPicPr>
            <a:picLocks noChangeAspect="1"/>
          </p:cNvPicPr>
          <p:nvPr/>
        </p:nvPicPr>
        <p:blipFill>
          <a:blip r:embed="rId2"/>
          <a:stretch>
            <a:fillRect/>
          </a:stretch>
        </p:blipFill>
        <p:spPr>
          <a:xfrm>
            <a:off x="909320" y="4078605"/>
            <a:ext cx="10372725" cy="182880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615315"/>
            <a:ext cx="10733405" cy="5402580"/>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主要功效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阿司匹林的主要功效是解热镇痛。</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不良反应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阿司匹林在人体内产生的水杨酸会刺激胃黏膜</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长期大量服用可能会导致胃痛、头痛、眩晕、恶心等不适症状。</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（四）药物的分类</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处方药和非处方药</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表示处方药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是指需凭医生处方才能从药房或药店得到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并要在医生的指导下使用的药物。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(2)OTC</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表示非处方药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是指那些消费者不需要持有医生处方就可以直接从药房或药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店购买的药物。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75310"/>
            <a:ext cx="10734040" cy="6282690"/>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合理用药原则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必须在医生、药师指导下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遵循安全、有效、经济、适当等原则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主要考虑药物和机体两个方面。</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药物方面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考虑剂量、剂型、给药途径和时间等因素。例如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有的药用片剂、有的药用注射剂。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机体方面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考虑患者年龄、性别、症状、心理、遗传等因素。例如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用药时考虑儿童和成人的不同剂量等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滥用药物的危害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没有医生处方长期服用安眠药或镇静剂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滥用抗生素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运动员服用兴奋剂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等等。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73404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四、安全使用食品添加剂</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733405" cy="5931535"/>
          </a:xfrm>
          <a:prstGeom prst="rect">
            <a:avLst/>
          </a:prstGeom>
          <a:noFill/>
        </p:spPr>
        <p:txBody>
          <a:bodyPr wrap="square" rtlCol="0">
            <a:noAutofit/>
          </a:bodyPr>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（一）食品添加剂的定义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食品添加剂是指食品在生产、加工、储存过程中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为了改良食品品质和色、香、味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以及防腐、保鲜和加工工艺的需要而加入食品中的人工合成或天然物质。大多数食品添加剂只要在其最大无毒副作用的范围内都可适度使用。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（二）食品添加剂的类别</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着色剂</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为食品着色、改善食品色泽。</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分类</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天然色素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从植物或微生物中获得</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如红曲红、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β</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胡萝卜素、姜黄、叶绿素铜钠盐、焦糖色等。</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合成色素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着色力强、稳定性好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成本较</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如苋菜红、柠檬黄、靛蓝等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34695" y="485775"/>
            <a:ext cx="10708005" cy="623252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增味剂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增加食品的鲜味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味精的化学成分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谷氨酸钠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通常状况下是一种无色晶体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易溶于水。</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味精的提取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味精最早是从海带中发现和提取出来的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现在主要以淀粉为原料通过发酵法生产。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膨松剂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使食品松软或酥脆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常见的膨松剂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碳酸氢铵、碳酸氢钠、复合膨松剂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由碳酸盐和酸性物质等混合而成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化学特性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可中和酸并受热分解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产生大量气体。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添加对象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馒头、面包和饼干等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使面团疏松、多孔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生产的食品松软或酥脆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易于消化吸收。</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04825" y="164465"/>
            <a:ext cx="11158855" cy="669353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凝固剂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改善食品的形态。</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应用实例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豆腐的制作。</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防腐剂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具有杀灭微生物或者控制其滋生条件的功能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从而防止食品腐败变质。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常见的防腐剂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苯甲酸及其钠盐、山梨酸及其钾盐、丙酸钙、亚硝酸盐及</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二氧化硫等。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抗氧化剂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防止食物因氧化而变质。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抗氧化原理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抗氧化剂自身氧化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消耗食品内部和环境中的氧气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从而保护食品不被氧化。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应用实例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抗坏血酸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即维生素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能被氧化为脱氢抗坏血酸而发挥抗氧化作用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是水果罐头中常用的抗氧化剂。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第一节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自然资源的开发利用</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
        <p:nvSpPr>
          <p:cNvPr id="11" name="文本框 10"/>
          <p:cNvSpPr txBox="1"/>
          <p:nvPr/>
        </p:nvSpPr>
        <p:spPr>
          <a:xfrm>
            <a:off x="635635" y="298450"/>
            <a:ext cx="8331200" cy="645160"/>
          </a:xfrm>
          <a:prstGeom prst="rect">
            <a:avLst/>
          </a:prstGeom>
          <a:noFill/>
        </p:spPr>
        <p:txBody>
          <a:bodyPr wrap="square" rtlCol="0">
            <a:spAutoFit/>
          </a:bodyPr>
          <a:p>
            <a:pPr algn="just"/>
            <a:r>
              <a:rPr lang="zh-CN" altLang="en-US" sz="3600">
                <a:solidFill>
                  <a:srgbClr val="0070C0"/>
                </a:solidFill>
                <a:effectLst>
                  <a:reflection blurRad="6350" stA="53000" endA="300" endPos="35500" dir="5400000" sy="-90000" algn="bl" rotWithShape="0"/>
                </a:effectLst>
                <a:latin typeface="黑体" panose="02010609060101010101" charset="-122"/>
                <a:ea typeface="黑体" panose="02010609060101010101" charset="-122"/>
                <a:sym typeface="+mn-ea"/>
              </a:rPr>
              <a:t>第八章</a:t>
            </a:r>
            <a:r>
              <a:rPr lang="en-US" altLang="zh-CN" sz="3600">
                <a:solidFill>
                  <a:srgbClr val="0070C0"/>
                </a:solidFill>
                <a:effectLst>
                  <a:reflection blurRad="6350" stA="53000" endA="300" endPos="35500" dir="5400000" sy="-90000" algn="bl" rotWithShape="0"/>
                </a:effectLst>
                <a:latin typeface="黑体" panose="02010609060101010101" charset="-122"/>
                <a:ea typeface="黑体" panose="02010609060101010101" charset="-122"/>
                <a:sym typeface="+mn-ea"/>
              </a:rPr>
              <a:t> </a:t>
            </a:r>
            <a:r>
              <a:rPr lang="en-US" altLang="zh-CN" sz="3600" b="1" dirty="0">
                <a:solidFill>
                  <a:srgbClr val="0070C0"/>
                </a:solidFill>
                <a:effectLst>
                  <a:reflection blurRad="6350" stA="53000" endA="300" endPos="35500" dir="5400000" sy="-90000" algn="bl" rotWithShape="0"/>
                </a:effectLst>
                <a:latin typeface="黑体" panose="02010609060101010101" charset="-122"/>
                <a:ea typeface="黑体" panose="02010609060101010101" charset="-122"/>
                <a:sym typeface="+mn-ea"/>
              </a:rPr>
              <a:t> </a:t>
            </a:r>
            <a:r>
              <a:rPr lang="zh-CN" altLang="en-US" sz="3600" b="1" dirty="0">
                <a:solidFill>
                  <a:srgbClr val="0070C0"/>
                </a:solidFill>
                <a:effectLst>
                  <a:reflection blurRad="6350" stA="53000" endA="300" endPos="35500" dir="5400000" sy="-90000" algn="bl" rotWithShape="0"/>
                </a:effectLst>
                <a:latin typeface="黑体" panose="02010609060101010101" charset="-122"/>
                <a:ea typeface="黑体" panose="02010609060101010101" charset="-122"/>
                <a:sym typeface="+mn-ea"/>
              </a:rPr>
              <a:t>化学与可持续发展</a:t>
            </a:r>
            <a:endParaRPr lang="zh-CN" altLang="en-US" sz="3600" b="1" dirty="0">
              <a:solidFill>
                <a:srgbClr val="0070C0"/>
              </a:solidFill>
              <a:effectLst>
                <a:reflection blurRad="6350" stA="53000" endA="300" endPos="35500" dir="5400000" sy="-90000" algn="bl" rotWithShape="0"/>
              </a:effectLst>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65480" y="455295"/>
            <a:ext cx="10852785" cy="640270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营养强化剂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补充必要的营养成分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常见的营养强化剂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维生素、矿物质、氨基酸等。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应用实例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食盐中添加碘酸钾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奶粉中添加维生素、碳酸钙、硫酸亚铁、硫酸锌等。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（三）食品添加剂的使用原则</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在下列情况下可使用食品添加剂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保持或提高食品本身的营养价值。</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作为某些特殊食品的必要配料或成分。</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提高食品的质量和稳定性</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改进其感官特性。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便于食品的生产、加工、包装、运输或者储藏。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05485"/>
            <a:ext cx="10733405" cy="615251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食品添加剂使用时应符合以下基本要求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不应对人体产生任何健康危害。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不应掩盖食品腐败变质。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不应掩盖食品本身或加工过程中的质量缺陷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不以掺杂、掺假、伪造为目的而使用食品添加剂。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不应降低食品本身的营养价值。</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在达到预期效果的前提下尽可能降低在食品中的使用量。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第三节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环境保护与绿色化学</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51877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一、化学与环境保护</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518140" cy="59315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（一）环境保护</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环境问题</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主要是指由于人类不合理地开发和利用自然资源而造成的生态环境破坏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以及工农业生产和人类生活所造成的环境污染。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环境保护的任务</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环境监测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对污染物的存在形态、含量等进行分析和测定</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为控制和消除污染提供可靠的数据。</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治理工业三废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废水、废气、废渣。</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寻找源头治理环境污染的生产工艺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杜绝污染物的排放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从根本上解决环境问题。</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605790"/>
            <a:ext cx="10648950" cy="625221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（二）大气污染</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污染物主要来源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除了自然因素外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大气污染物主要来自化石燃料的燃烧和工业生产过程产生的废气及其携带的颗粒物。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次生污染物的形成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这些污染物在太阳辐射等因素作用下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经过复杂变化形成次生污染物。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在一定的天气条件下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会造成酸雨、雾霾、光化学烟雾等污染现象。具体形成过程如下图所示。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997325" y="4326890"/>
            <a:ext cx="4352290" cy="224282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76250"/>
            <a:ext cx="10734040" cy="63817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（三）水污染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污水的主要成分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重金属盐、酸、碱等无机化合物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耗氧物质、石油和难降解的有机物以及洗涤剂等。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常用的污水处理方法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物理法、化学法、生物法等。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污水处理常用的化学方法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中和法、氧化还原法、沉淀法等。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344805"/>
            <a:ext cx="10518140" cy="651319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废水的三级处理方法和程度</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419225" y="1097280"/>
            <a:ext cx="9352915" cy="541464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06120"/>
            <a:ext cx="10668000" cy="61518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（四）固体废弃物造成的污染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常见的污染</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主要是指生活垃圾、工业废料随意堆放造成的污染。目前最引人注意的是由塑料制品造成的白色污染及废旧电池造成的重金属污染。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治理原则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无害化、减量化、资源化的原则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从而达到减少环境污染和资源回收利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用这两个重要目的。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73404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二、绿色化学</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518140" cy="59315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一）绿色化学的核心思想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绿色化学也称环境友好化学</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其核心思想就是改变</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先污染后治理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的观念和做法</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利用化学原理和技术手段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减少或消除在生产和应用中涉及的有害化学物质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实现从源头减少或消除环境污染。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（二）最理想的</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原子经济性反应</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反应物的原子全部转化为期望的最终产物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这时原子利用率为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100%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（三）寻找从源头上治理环境污染的生产工艺</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污染物的排放大都是从物质的工业生产开始的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实施清洁能源生产既能满足人们的物质需求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又可以合理使用自然资源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同时能从根本上解决环境问题。</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75310"/>
            <a:ext cx="10518140" cy="6781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a:t>
            </a:r>
            <a:r>
              <a:rPr lang="zh-CN" altLang="en-US" sz="2800" b="1">
                <a:latin typeface="宋体" panose="02010600030101010101" pitchFamily="2" charset="-122"/>
                <a:ea typeface="宋体" panose="02010600030101010101" pitchFamily="2" charset="-122"/>
                <a:cs typeface="宋体" panose="02010600030101010101" pitchFamily="2" charset="-122"/>
              </a:rPr>
              <a:t>）绿色化学示意图</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87550" y="1695450"/>
            <a:ext cx="7835265" cy="432244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733298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一、金属矿物的开发利用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668000" cy="59315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（一）金属元素在自然界中存在的形态</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游离态</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化学性质不活泼的金属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在自然界中能以游离态的形式存在。例如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金和铂以及少量的银和铜。</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化合态</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化学性质比较活泼的金属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在自然界中能以化合态的形式存在。例如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两种金属元素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地壳中含量最高的金属元素是铝元素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其次是铁元素。</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金属冶炼的原理和实质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原理</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利用氧化还原反应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在一定条件下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用还原剂或者加热、电解的方法把金属化合物还原为金属单质。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65785"/>
            <a:ext cx="10657840" cy="629221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实质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金属离子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金属单质，即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M</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n+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n</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e-</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M</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（三）</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金属的冶炼方法</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物理提取法</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Au</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Pt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在自然界中主要以游离态存在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可用物理提取法获得</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热分解法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金属氧化物受热就能分解得到单质。热分解法的适用范围是不活泼的金属如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Hg</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Ag:2HgO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Hg+O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2Ag</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   4Ag+O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热还原法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多数金属的冶炼过程属于热还原法</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常用还原剂有焦炭、一氧化碳、氢气、活泼金属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如铝</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适用范围是较活泼的金属。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3"/>
          <p:cNvGraphicFramePr/>
          <p:nvPr/>
        </p:nvGraphicFramePr>
        <p:xfrm>
          <a:off x="2691130" y="1137285"/>
          <a:ext cx="1341755" cy="421640"/>
        </p:xfrm>
        <a:graphic>
          <a:graphicData uri="http://schemas.openxmlformats.org/presentationml/2006/ole">
            <mc:AlternateContent xmlns:mc="http://schemas.openxmlformats.org/markup-compatibility/2006">
              <mc:Choice xmlns:v="urn:schemas-microsoft-com:vml" Requires="v">
                <p:oleObj spid="_x0000_s5" name="" r:id="rId1" imgW="1247775" imgH="387985" progId="Equation.KSEE3">
                  <p:embed/>
                </p:oleObj>
              </mc:Choice>
              <mc:Fallback>
                <p:oleObj name="" r:id="rId1" imgW="1247775" imgH="387985" progId="Equation.KSEE3">
                  <p:embed/>
                  <p:pic>
                    <p:nvPicPr>
                      <p:cNvPr id="0" name="图片 4"/>
                      <p:cNvPicPr/>
                      <p:nvPr/>
                    </p:nvPicPr>
                    <p:blipFill>
                      <a:blip r:embed="rId2"/>
                      <a:stretch>
                        <a:fillRect/>
                      </a:stretch>
                    </p:blipFill>
                    <p:spPr>
                      <a:xfrm>
                        <a:off x="2691130" y="1137285"/>
                        <a:ext cx="1341755" cy="42164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994660" y="4079875"/>
          <a:ext cx="374650" cy="450850"/>
        </p:xfrm>
        <a:graphic>
          <a:graphicData uri="http://schemas.openxmlformats.org/presentationml/2006/ole">
            <mc:AlternateContent xmlns:mc="http://schemas.openxmlformats.org/markup-compatibility/2006">
              <mc:Choice xmlns:v="urn:schemas-microsoft-com:vml" Requires="v">
                <p:oleObj spid="_x0000_s1027" name="" r:id="rId3" imgW="139700" imgH="241300" progId="Equation.KSEE3">
                  <p:embed/>
                </p:oleObj>
              </mc:Choice>
              <mc:Fallback>
                <p:oleObj name="" r:id="rId3" imgW="139700" imgH="241300" progId="Equation.KSEE3">
                  <p:embed/>
                  <p:pic>
                    <p:nvPicPr>
                      <p:cNvPr id="0" name="图片 1026"/>
                      <p:cNvPicPr/>
                      <p:nvPr/>
                    </p:nvPicPr>
                    <p:blipFill>
                      <a:blip r:embed="rId4"/>
                      <a:stretch>
                        <a:fillRect/>
                      </a:stretch>
                    </p:blipFill>
                    <p:spPr>
                      <a:xfrm>
                        <a:off x="2994660" y="4079875"/>
                        <a:ext cx="374650" cy="45085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5497195" y="4079875"/>
          <a:ext cx="374650" cy="450850"/>
        </p:xfrm>
        <a:graphic>
          <a:graphicData uri="http://schemas.openxmlformats.org/presentationml/2006/ole">
            <mc:AlternateContent xmlns:mc="http://schemas.openxmlformats.org/markup-compatibility/2006">
              <mc:Choice xmlns:v="urn:schemas-microsoft-com:vml" Requires="v">
                <p:oleObj spid="_x0000_s14" name="" r:id="rId5" imgW="139700" imgH="241300" progId="Equation.KSEE3">
                  <p:embed/>
                </p:oleObj>
              </mc:Choice>
              <mc:Fallback>
                <p:oleObj name="" r:id="rId5" imgW="139700" imgH="241300" progId="Equation.KSEE3">
                  <p:embed/>
                  <p:pic>
                    <p:nvPicPr>
                      <p:cNvPr id="0" name="图片 1026"/>
                      <p:cNvPicPr/>
                      <p:nvPr/>
                    </p:nvPicPr>
                    <p:blipFill>
                      <a:blip r:embed="rId4"/>
                      <a:stretch>
                        <a:fillRect/>
                      </a:stretch>
                    </p:blipFill>
                    <p:spPr>
                      <a:xfrm>
                        <a:off x="5497195" y="4079875"/>
                        <a:ext cx="374650" cy="45085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7" name="图片 6"/>
          <p:cNvPicPr>
            <a:picLocks noChangeAspect="1"/>
          </p:cNvPicPr>
          <p:nvPr/>
        </p:nvPicPr>
        <p:blipFill>
          <a:blip r:embed="rId1"/>
          <a:stretch>
            <a:fillRect/>
          </a:stretch>
        </p:blipFill>
        <p:spPr>
          <a:xfrm>
            <a:off x="230505" y="798830"/>
            <a:ext cx="11732895" cy="3618865"/>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423950" y="4424689"/>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855980"/>
            <a:ext cx="10598150" cy="593153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电解法</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金属活动性很强的金属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用一般的方法和一般的还原剂很难使其从化合物中还原出来</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而只能用通电分解其熔融盐或氧化物的方法来冶炼。适用范围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是活泼的金属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K~Al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（四）铝热反应</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概念</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铝与某些难熔金属氧化物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Fe</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Cr</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MnO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在高温条件下发生的置换反应称为铝热反应。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84860" y="2867025"/>
            <a:ext cx="10801350" cy="127635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423950" y="4424689"/>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35305"/>
            <a:ext cx="10518140" cy="632269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反应原理</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金属氧化物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铝</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金属单质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氧化铝。</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应用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制取熔点较高、活动性弱于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的金属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如铁、铬、锰、钨等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3MnO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+4Al    3Mn+2Al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金属焊接</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如野外焊接钢轨等。</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（五）回收废旧金属的意义</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废旧金属的最好的处理方法是回收利用。回收废旧金属的意义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节约矿物资源、节约能源、减少环境污染。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（六）</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合理开发和利用金属资源的主要途径</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提高金属矿物的利用率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开发环保高效的金属冶炼方法</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防止金属的腐蚀</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加强废旧金属的回收和再利用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使用其他材料代替金属材料。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8" name="对象 7"/>
          <p:cNvGraphicFramePr/>
          <p:nvPr/>
        </p:nvGraphicFramePr>
        <p:xfrm>
          <a:off x="3494405" y="1091565"/>
          <a:ext cx="546735" cy="416560"/>
        </p:xfrm>
        <a:graphic>
          <a:graphicData uri="http://schemas.openxmlformats.org/presentationml/2006/ole">
            <mc:AlternateContent xmlns:mc="http://schemas.openxmlformats.org/markup-compatibility/2006">
              <mc:Choice xmlns:v="urn:schemas-microsoft-com:vml" Requires="v">
                <p:oleObj spid="_x0000_s9" name="" r:id="rId1" imgW="575310" imgH="389255" progId="Equation.KSEE3">
                  <p:embed/>
                </p:oleObj>
              </mc:Choice>
              <mc:Fallback>
                <p:oleObj name="" r:id="rId1" imgW="575310" imgH="389255" progId="Equation.KSEE3">
                  <p:embed/>
                  <p:pic>
                    <p:nvPicPr>
                      <p:cNvPr id="0" name="图片 8"/>
                      <p:cNvPicPr/>
                      <p:nvPr/>
                    </p:nvPicPr>
                    <p:blipFill>
                      <a:blip r:embed="rId2"/>
                      <a:stretch>
                        <a:fillRect/>
                      </a:stretch>
                    </p:blipFill>
                    <p:spPr>
                      <a:xfrm>
                        <a:off x="3494405" y="1091565"/>
                        <a:ext cx="546735" cy="416560"/>
                      </a:xfrm>
                      <a:prstGeom prst="rect">
                        <a:avLst/>
                      </a:prstGeom>
                    </p:spPr>
                  </p:pic>
                </p:oleObj>
              </mc:Fallback>
            </mc:AlternateContent>
          </a:graphicData>
        </a:graphic>
      </p:graphicFrame>
      <p:graphicFrame>
        <p:nvGraphicFramePr>
          <p:cNvPr id="10" name="对象 9"/>
          <p:cNvGraphicFramePr/>
          <p:nvPr/>
        </p:nvGraphicFramePr>
        <p:xfrm>
          <a:off x="1516380" y="2502535"/>
          <a:ext cx="557530" cy="407035"/>
        </p:xfrm>
        <a:graphic>
          <a:graphicData uri="http://schemas.openxmlformats.org/presentationml/2006/ole">
            <mc:AlternateContent xmlns:mc="http://schemas.openxmlformats.org/markup-compatibility/2006">
              <mc:Choice xmlns:v="urn:schemas-microsoft-com:vml" Requires="v">
                <p:oleObj spid="_x0000_s12" name="" r:id="rId3" imgW="575310" imgH="389255" progId="Equation.KSEE3">
                  <p:embed/>
                </p:oleObj>
              </mc:Choice>
              <mc:Fallback>
                <p:oleObj name="" r:id="rId3" imgW="575310" imgH="389255" progId="Equation.KSEE3">
                  <p:embed/>
                  <p:pic>
                    <p:nvPicPr>
                      <p:cNvPr id="0" name="图片 8"/>
                      <p:cNvPicPr/>
                      <p:nvPr/>
                    </p:nvPicPr>
                    <p:blipFill>
                      <a:blip r:embed="rId2"/>
                      <a:stretch>
                        <a:fillRect/>
                      </a:stretch>
                    </p:blipFill>
                    <p:spPr>
                      <a:xfrm>
                        <a:off x="1516380" y="2502535"/>
                        <a:ext cx="557530" cy="407035"/>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342900"/>
            <a:ext cx="1075055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二、海水资源的开发利用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6465"/>
            <a:ext cx="10750550" cy="56013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（一）海水中水资源的利用</a:t>
            </a: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海水中水资源的利用方式</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主要包括海水淡化和直接利用海水进行循环冷却等。</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海水淡化</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通过从海水中提取淡水或从海水中把盐分离出去</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都可以达到淡化海水的目的。海水淡化的方法主要有蒸馏法、电渗析法、离子交换法等。其中蒸馏法的历史最久</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技术和工艺也比较成熟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但成本较高。</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海水中化学资源的利用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海水中的化学元素</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海水中含量最多的是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两种元素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Mg</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Sr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F</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其总含量超过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99%,</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其他为微量元素。</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6399</Words>
  <Application>WPS 演示</Application>
  <PresentationFormat>宽屏</PresentationFormat>
  <Paragraphs>330</Paragraphs>
  <Slides>41</Slides>
  <Notes>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8</vt:i4>
      </vt:variant>
      <vt:variant>
        <vt:lpstr>幻灯片标题</vt:lpstr>
      </vt:variant>
      <vt:variant>
        <vt:i4>41</vt:i4>
      </vt:variant>
    </vt:vector>
  </HeadingPairs>
  <TitlesOfParts>
    <vt:vector size="59" baseType="lpstr">
      <vt:lpstr>Arial</vt:lpstr>
      <vt:lpstr>宋体</vt:lpstr>
      <vt:lpstr>Wingdings</vt:lpstr>
      <vt:lpstr>Wingdings</vt:lpstr>
      <vt:lpstr>微软雅黑</vt:lpstr>
      <vt:lpstr>方正粗黑宋简体</vt:lpstr>
      <vt:lpstr>黑体</vt:lpstr>
      <vt:lpstr>Arial Unicode MS</vt:lpstr>
      <vt:lpstr>Calibri</vt:lpstr>
      <vt:lpstr>WPS</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N</cp:lastModifiedBy>
  <cp:revision>159</cp:revision>
  <dcterms:created xsi:type="dcterms:W3CDTF">2019-06-19T02:08:00Z</dcterms:created>
  <dcterms:modified xsi:type="dcterms:W3CDTF">2026-02-03T09:48:30Z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E522E9986D8D466CBC2108C6540BC913_11</vt:lpwstr>
  </property>
</Properties>
</file>